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</p:sldIdLst>
  <p:sldSz cy="9144000" cx="6858000"/>
  <p:notesSz cx="6858000" cy="9144000"/>
  <p:embeddedFontLst>
    <p:embeddedFont>
      <p:font typeface="Nunito"/>
      <p:regular r:id="rId6"/>
      <p:bold r:id="rId7"/>
      <p:italic r:id="rId8"/>
      <p:boldItalic r:id="rId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Nunito-boldItalic.fntdata"/><Relationship Id="rId5" Type="http://schemas.openxmlformats.org/officeDocument/2006/relationships/slide" Target="slides/slide1.xml"/><Relationship Id="rId6" Type="http://schemas.openxmlformats.org/officeDocument/2006/relationships/font" Target="fonts/Nunito-regular.fntdata"/><Relationship Id="rId7" Type="http://schemas.openxmlformats.org/officeDocument/2006/relationships/font" Target="fonts/Nunito-bold.fntdata"/><Relationship Id="rId8" Type="http://schemas.openxmlformats.org/officeDocument/2006/relationships/font" Target="fonts/Nunito-italic.fntdata"/></Relationships>
</file>

<file path=ppt/media/image00.jpg>
</file>

<file path=ppt/media/image01.png>
</file>

<file path=ppt/media/image02.jpg>
</file>

<file path=ppt/media/image03.jpg>
</file>

<file path=ppt/media/image0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Diapositiva de título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514350" y="2840567"/>
            <a:ext cx="5829299" cy="1960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1028700" y="5181600"/>
            <a:ext cx="4800600" cy="23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640"/>
              </a:spcBef>
              <a:buClr>
                <a:srgbClr val="888888"/>
              </a:buClr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560"/>
              </a:spcBef>
              <a:buClr>
                <a:srgbClr val="888888"/>
              </a:buClr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48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ítulo y texto vertical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42900" y="366184"/>
            <a:ext cx="6172199" cy="15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 rot="5400000">
            <a:off x="411691" y="2064809"/>
            <a:ext cx="6034616" cy="6172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Título vertical y texto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 rot="5400000">
            <a:off x="-892968" y="5110956"/>
            <a:ext cx="10401299" cy="11572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 rot="5400000">
            <a:off x="-3264693" y="4010819"/>
            <a:ext cx="10401299" cy="33575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ítulo y objeto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42900" y="366184"/>
            <a:ext cx="6172199" cy="15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42900" y="2133600"/>
            <a:ext cx="6172199" cy="60346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Encabezado de sección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541735" y="5875867"/>
            <a:ext cx="5829299" cy="1816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541735" y="3875617"/>
            <a:ext cx="5829299" cy="200024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36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2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280"/>
              </a:spcBef>
              <a:buClr>
                <a:srgbClr val="888888"/>
              </a:buClr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Dos objeto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42900" y="366184"/>
            <a:ext cx="6172199" cy="15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257175" y="2844800"/>
            <a:ext cx="2257425" cy="80454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65100" lvl="0" marL="34290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33350" lvl="1" marL="74295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2" type="body"/>
          </p:nvPr>
        </p:nvSpPr>
        <p:spPr>
          <a:xfrm>
            <a:off x="2628900" y="2844800"/>
            <a:ext cx="2257425" cy="80454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65100" lvl="0" marL="34290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33350" lvl="1" marL="74295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ació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342900" y="366184"/>
            <a:ext cx="6172199" cy="15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342900" y="2046816"/>
            <a:ext cx="3030140" cy="85301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342900" y="2899833"/>
            <a:ext cx="3030140" cy="52683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0" lvl="0" marL="3429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58750" lvl="1" marL="74295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7000" lvl="3" marL="1600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7000" lvl="4" marL="20574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3" type="body"/>
          </p:nvPr>
        </p:nvSpPr>
        <p:spPr>
          <a:xfrm>
            <a:off x="3483769" y="2046816"/>
            <a:ext cx="3031331" cy="85301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36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32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4" type="body"/>
          </p:nvPr>
        </p:nvSpPr>
        <p:spPr>
          <a:xfrm>
            <a:off x="3483769" y="2899833"/>
            <a:ext cx="3031331" cy="526838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0" lvl="0" marL="3429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58750" lvl="1" marL="74295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14300" lvl="2" marL="1143000" marR="0" rtl="0" algn="l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27000" lvl="3" marL="1600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27000" lvl="4" marL="20574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27000" lvl="5" marL="25146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27000" lvl="6" marL="29718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27000" lvl="7" marL="34290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0" lvl="8" marL="3886200" marR="0" rtl="0" algn="l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Sólo el título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342900" y="366184"/>
            <a:ext cx="6172199" cy="15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En blanco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ido con título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342900" y="364066"/>
            <a:ext cx="2256235" cy="154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2681286" y="364066"/>
            <a:ext cx="3833812" cy="78041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2" type="body"/>
          </p:nvPr>
        </p:nvSpPr>
        <p:spPr>
          <a:xfrm>
            <a:off x="342900" y="1913466"/>
            <a:ext cx="2256235" cy="62547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8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2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Imagen con título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1344216" y="6400800"/>
            <a:ext cx="4114800" cy="7556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3" name="Shape 63"/>
          <p:cNvSpPr/>
          <p:nvPr>
            <p:ph idx="2" type="pic"/>
          </p:nvPr>
        </p:nvSpPr>
        <p:spPr>
          <a:xfrm>
            <a:off x="1344216" y="817033"/>
            <a:ext cx="4114800" cy="548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64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4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1344216" y="7156450"/>
            <a:ext cx="4114800" cy="10731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28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24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2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180"/>
              </a:spcBef>
              <a:buClr>
                <a:schemeClr val="dk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42900" y="366184"/>
            <a:ext cx="6172199" cy="152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42900" y="2133600"/>
            <a:ext cx="6172199" cy="60346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342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>
            <a:off x="4914900" y="8475134"/>
            <a:ext cx="1600199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s-ES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jpg"/><Relationship Id="rId4" Type="http://schemas.openxmlformats.org/officeDocument/2006/relationships/image" Target="../media/image01.png"/><Relationship Id="rId5" Type="http://schemas.openxmlformats.org/officeDocument/2006/relationships/image" Target="../media/image04.png"/><Relationship Id="rId6" Type="http://schemas.openxmlformats.org/officeDocument/2006/relationships/image" Target="../media/image02.jpg"/><Relationship Id="rId7" Type="http://schemas.openxmlformats.org/officeDocument/2006/relationships/image" Target="../media/image0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3">
            <a:alphaModFix amt="34000"/>
          </a:blip>
          <a:stretch>
            <a:fillRect b="0" l="-71998" r="-71998" t="0"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ctrTitle"/>
          </p:nvPr>
        </p:nvSpPr>
        <p:spPr>
          <a:xfrm>
            <a:off x="78325" y="2149300"/>
            <a:ext cx="10596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Nunito"/>
              <a:buNone/>
            </a:pPr>
            <a:r>
              <a:rPr b="1" lang="es-ES" sz="900" u="sng">
                <a:latin typeface="Nunito"/>
                <a:ea typeface="Nunito"/>
                <a:cs typeface="Nunito"/>
                <a:sym typeface="Nunito"/>
              </a:rPr>
              <a:t>HIPÓTESIS</a:t>
            </a:r>
            <a:r>
              <a:rPr b="1" lang="es-ES" sz="1400" u="sng">
                <a:latin typeface="Nunito"/>
                <a:ea typeface="Nunito"/>
                <a:cs typeface="Nunito"/>
                <a:sym typeface="Nunito"/>
              </a:rPr>
              <a:t> 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41525" y="53800"/>
            <a:ext cx="6769200" cy="4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Nunito"/>
              <a:buNone/>
            </a:pPr>
            <a:r>
              <a:rPr b="1" lang="es-ES" sz="1700" u="sng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MAPA DE CAMBIOS DE USO DE SUELO ENTRE 1956 Y 2003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x="78325" y="3129875"/>
            <a:ext cx="3312600" cy="10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buSzPct val="25000"/>
              <a:buNone/>
            </a:pPr>
            <a:r>
              <a:rPr b="1" lang="es-ES" sz="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</a:t>
            </a:r>
            <a:r>
              <a:rPr b="1" lang="es-ES" sz="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nalizar el cambio en el uso de suelo en Sierra Nevada y Sierra de Baza desde un punto estructural, funcional y de servicios ecosistémicos. </a:t>
            </a:r>
          </a:p>
          <a:p>
            <a:pPr indent="0" lvl="0" marL="0" marR="0" rtl="0" algn="just">
              <a:spcBef>
                <a:spcPts val="0"/>
              </a:spcBef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just">
              <a:spcBef>
                <a:spcPts val="0"/>
              </a:spcBef>
              <a:buSzPct val="25000"/>
              <a:buNone/>
            </a:pPr>
            <a:r>
              <a:rPr b="1" lang="es-ES" sz="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</a:t>
            </a:r>
            <a:r>
              <a:rPr b="1" lang="es-ES" sz="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valuar los cambios hacia  la naturalización de los suelos de Sierra Nevada y Sierra de Baza por la implantación de figuras de protección.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7" name="Shape 87"/>
          <p:cNvSpPr txBox="1"/>
          <p:nvPr/>
        </p:nvSpPr>
        <p:spPr>
          <a:xfrm>
            <a:off x="78325" y="867237"/>
            <a:ext cx="3312600" cy="9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buSzPct val="25000"/>
              <a:buNone/>
            </a:pPr>
            <a:r>
              <a:rPr b="1" lang="es-ES" sz="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El ámbito de estudio del proyecto abarca dos formaciones montañosas Sierra Nevada y Sierra de Baza, que se encuentran en las provincias de Gran</a:t>
            </a:r>
            <a:r>
              <a:rPr b="1" lang="es-ES" sz="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</a:t>
            </a:r>
            <a:r>
              <a:rPr b="1" lang="es-ES" sz="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da (GR) y Almería (AL). Sierra Nevada (GR y AL) es un macizo montañoso  protegido desde el año 1986  (Reserva de la Biosfera)  y posteriormente declarado Parque Natural (1989)  y Parque Nacional (1999). Sierra de Baza (GR) fue declarada Parque Natural en 1989. Se quiere  saber  las consecuencias  de la incorporación de estas figuras de protección. 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8" name="Shape 88"/>
          <p:cNvSpPr txBox="1"/>
          <p:nvPr/>
        </p:nvSpPr>
        <p:spPr>
          <a:xfrm rot="10800000">
            <a:off x="393900" y="72065"/>
            <a:ext cx="4977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 txBox="1"/>
          <p:nvPr/>
        </p:nvSpPr>
        <p:spPr>
          <a:xfrm>
            <a:off x="91350" y="618962"/>
            <a:ext cx="17430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s-ES" sz="900" u="sng">
                <a:latin typeface="Nunito"/>
                <a:ea typeface="Nunito"/>
                <a:cs typeface="Nunito"/>
                <a:sym typeface="Nunito"/>
              </a:rPr>
              <a:t>INTRODUCCIÓN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41525" y="2379425"/>
            <a:ext cx="32553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lvl="0" rtl="0" algn="just">
              <a:spcBef>
                <a:spcPts val="0"/>
              </a:spcBef>
              <a:buNone/>
            </a:pPr>
            <a:r>
              <a:rPr b="1" lang="es-ES" sz="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La declaración de Parque Natural y Parque Nacional condiciona el manejo del uso del suelo, favoreciendo la naturalización del sistema.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91350" y="2843977"/>
            <a:ext cx="9984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s-ES" sz="900" u="sng">
                <a:latin typeface="Nunito"/>
                <a:ea typeface="Nunito"/>
                <a:cs typeface="Nunito"/>
                <a:sym typeface="Nunito"/>
              </a:rPr>
              <a:t>OBJETIVOS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91350" y="4102562"/>
            <a:ext cx="1159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s-ES" sz="900" u="sng">
                <a:latin typeface="Nunito"/>
                <a:ea typeface="Nunito"/>
                <a:cs typeface="Nunito"/>
                <a:sym typeface="Nunito"/>
              </a:rPr>
              <a:t>METODOLOGÍA 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155875" y="8005525"/>
            <a:ext cx="13908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s-ES" sz="900" u="sng"/>
              <a:t>CONCLUSIONES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155875" y="6272750"/>
            <a:ext cx="3157500" cy="1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b="1" lang="es-ES" sz="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Identificamos los polígonos de la base de datos que han sufrido cambios de uso desde el año 1956 al 2003. A los ecosistemas con uso antrópico se les asignó valores de 0 a 4 mientras, que a los que tienen un uso más silvestre-natural valores de 5 a 8. Con estos datos se elaboró el mapa de Usos de Sierra Nevada en QGIS, el cual muestra los polígonos que han sufrido mayor cambio de antrópico a naturalizado, representados con los colores más rojos como antropizados y verde naturalizados. La extracción de los datos de producción primaria reflejado en el índice de vegetación NDVI y la gráfica de la serie temporal de dichos valores se llevó a cabo en Google Earth Engine, usando el producto Landsat 5 TM Annual NDVI Composite (1984-2013).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u="sng"/>
          </a:p>
        </p:txBody>
      </p:sp>
      <p:sp>
        <p:nvSpPr>
          <p:cNvPr id="95" name="Shape 95"/>
          <p:cNvSpPr txBox="1"/>
          <p:nvPr/>
        </p:nvSpPr>
        <p:spPr>
          <a:xfrm>
            <a:off x="3733800" y="4762500"/>
            <a:ext cx="28194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6699" y="3345322"/>
            <a:ext cx="2913600" cy="1443752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/>
        </p:nvSpPr>
        <p:spPr>
          <a:xfrm>
            <a:off x="3596150" y="4830775"/>
            <a:ext cx="3157500" cy="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137500"/>
              <a:buFont typeface="Arial"/>
              <a:buNone/>
            </a:pPr>
            <a:r>
              <a:rPr b="1" lang="es-ES" sz="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Figura 2, se observa un incremento de NDVI de 0.1 a 0.34, coincidiendo con la declaración de ambas sierras como Parques Naturales. Los valores de NDVI vuelven a aumentar durante los años posteriores alcanzando un máximo en el 2001. Este hecho se podría relacionar con la declaración del Parque Natural de Sierra Nevada como Parque Nacional (1999).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9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3597150" y="4704776"/>
            <a:ext cx="30927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s-ES" sz="700">
                <a:latin typeface="Nunito"/>
                <a:ea typeface="Nunito"/>
                <a:cs typeface="Nunito"/>
                <a:sym typeface="Nunito"/>
              </a:rPr>
              <a:t>Figura</a:t>
            </a:r>
            <a:r>
              <a:rPr b="1" lang="es-ES" sz="700">
                <a:latin typeface="Nunito"/>
                <a:ea typeface="Nunito"/>
                <a:cs typeface="Nunito"/>
                <a:sym typeface="Nunito"/>
              </a:rPr>
              <a:t> 2: Serie temporal de valores medios NDVI. 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3718100" y="2668224"/>
            <a:ext cx="29136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b="1" lang="es-ES" sz="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Figura </a:t>
            </a:r>
            <a:r>
              <a:rPr b="1" lang="es-ES" sz="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1, se  muestran los cambios de uso de suelo entre los años 1956 y el 2003. Los colores representan  la naturalización del área de estudio, siendo el color verde una naturalización y el color rojo una antropización. </a:t>
            </a:r>
          </a:p>
        </p:txBody>
      </p:sp>
      <p:pic>
        <p:nvPicPr>
          <p:cNvPr descr="MAPITA_HOSTIA_FINAL.png" id="100" name="Shape 10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80500" y="867249"/>
            <a:ext cx="2988802" cy="173309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/>
          <p:nvPr/>
        </p:nvSpPr>
        <p:spPr>
          <a:xfrm>
            <a:off x="3680500" y="618962"/>
            <a:ext cx="17430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s-ES" sz="900" u="sng">
                <a:latin typeface="Nunito"/>
                <a:ea typeface="Nunito"/>
                <a:cs typeface="Nunito"/>
                <a:sym typeface="Nunito"/>
              </a:rPr>
              <a:t>RESULTADOS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3718100" y="2538662"/>
            <a:ext cx="30927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s-ES" sz="700">
                <a:latin typeface="Nunito"/>
                <a:ea typeface="Nunito"/>
                <a:cs typeface="Nunito"/>
                <a:sym typeface="Nunito"/>
              </a:rPr>
              <a:t>Figura 1: Mapa de cambios de uso de suelo .</a:t>
            </a:r>
          </a:p>
        </p:txBody>
      </p:sp>
      <p:pic>
        <p:nvPicPr>
          <p:cNvPr descr="FLUJO TRABAJO.jpg" id="103" name="Shape 10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6249" y="4449912"/>
            <a:ext cx="2305849" cy="185292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 txBox="1"/>
          <p:nvPr/>
        </p:nvSpPr>
        <p:spPr>
          <a:xfrm>
            <a:off x="3459400" y="7561849"/>
            <a:ext cx="30927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s-ES" sz="700">
                <a:latin typeface="Nunito"/>
                <a:ea typeface="Nunito"/>
                <a:cs typeface="Nunito"/>
                <a:sym typeface="Nunito"/>
              </a:rPr>
              <a:t>Figura 3: Mapa de secuestro  y/o almacenamiento de carbono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172350" y="8291425"/>
            <a:ext cx="6513300" cy="74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b="1" lang="es-ES" sz="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 ha producido un aumento de los polígonos donde ha habido mayor naturalización, tal y como lo demuestran los valores de NDVI en la Figura 2. Estos incrementos coinciden con las fechas en las que ambas sierras fueron declaradas Parques Naturales y posteriormente Sierra Nevada como Parque Nacional.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lvl="0" rtl="0" algn="just">
              <a:spcBef>
                <a:spcPts val="0"/>
              </a:spcBef>
              <a:buNone/>
            </a:pPr>
            <a:r>
              <a:rPr b="1" lang="es-ES" sz="9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El análisis de servicios ecosistémicos muestra que el Espacio Natural Protegido Sierra Nevada y el Parque Natural Sierra de Baza pueden ser zonas adecuadas para el almacenamiento o secuestro de carbono.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3548950" y="7719650"/>
            <a:ext cx="29136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b="1" lang="es-ES" sz="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Figura 3, se muestra la estimación la cantidad actual de carbono almacenado siendo los colores más verdes lugares donde más se almacena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-2875" y="344375"/>
            <a:ext cx="68580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s-ES" sz="800" u="sng">
                <a:latin typeface="Nunito"/>
                <a:ea typeface="Nunito"/>
                <a:cs typeface="Nunito"/>
                <a:sym typeface="Nunito"/>
              </a:rPr>
              <a:t>Astigarraga Echave, Kistiñe; Calvillo Galán, Estefanía; Gasco Tafur, Vania; Pulido Navas, María Elena</a:t>
            </a:r>
          </a:p>
        </p:txBody>
      </p:sp>
      <p:pic>
        <p:nvPicPr>
          <p:cNvPr descr="INVEEEEEEEEEEEEEEEEEEEEEEEEEEEEEEST.jpg" id="108" name="Shape 10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52825" y="5853474"/>
            <a:ext cx="2414625" cy="170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